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49" r:id="rId3"/>
    <p:sldId id="321" r:id="rId4"/>
    <p:sldId id="350" r:id="rId5"/>
    <p:sldId id="351" r:id="rId6"/>
    <p:sldId id="352" r:id="rId7"/>
    <p:sldId id="353" r:id="rId8"/>
    <p:sldId id="357" r:id="rId9"/>
    <p:sldId id="356" r:id="rId10"/>
    <p:sldId id="354" r:id="rId11"/>
    <p:sldId id="355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6" r:id="rId20"/>
    <p:sldId id="365" r:id="rId21"/>
    <p:sldId id="371" r:id="rId22"/>
    <p:sldId id="370" r:id="rId23"/>
    <p:sldId id="367" r:id="rId24"/>
    <p:sldId id="368" r:id="rId25"/>
    <p:sldId id="369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>
      <p:cViewPr varScale="1">
        <p:scale>
          <a:sx n="114" d="100"/>
          <a:sy n="114" d="100"/>
        </p:scale>
        <p:origin x="360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32:51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930 373 24575,'0'-7'0,"0"1"0,-1-1 0,0 1 0,0 0 0,-1-1 0,0 1 0,0 0 0,0 0 0,-1 0 0,0 0 0,0 1 0,0-1 0,-6-7 0,-31-56 0,34 55 0,-1 1 0,-1-1 0,0 1 0,0 1 0,-2 0 0,1 0 0,-15-13 0,13 17 0,0 1 0,0 0 0,-1 0 0,0 2 0,0-1 0,0 2 0,0-1 0,-1 2 0,-24-5 0,28 6 0,-27-7 0,8 2 0,0 1 0,0 1 0,-43-1 0,33 5 0,-95 3 0,129-1 0,0 0 0,1 0 0,-1 0 0,1 1 0,-1-1 0,1 1 0,-1 0 0,1 0 0,0 0 0,0 0 0,0 1 0,-5 4 0,-1 3 0,0 0 0,-10 14 0,13-14 0,0 0 0,1 0 0,1 0 0,-1 1 0,2 0 0,-4 12 0,4-8 0,-2-1 0,-11 27 0,-4-1 0,2 2 0,-18 65 0,18-65 0,14-35 0,1 0 0,0 0 0,0 1 0,0-1 0,1 1 0,-2 11 0,0 41 0,5 66 0,1-34 0,0-80 0,0 1 0,1 0 0,0-1 0,1 0 0,1 0 0,-1 0 0,2 0 0,10 17 0,4 11 0,0 5 0,-15-30 0,1-1 0,0 1 0,1-1 0,1-1 0,0 1 0,19 21 0,-17-24 0,1 0 0,0-1 0,1 0 0,16 10 0,-22-17 0,0 0 0,1 0 0,-1 0 0,1-1 0,0 0 0,-1 0 0,1-1 0,0 0 0,0 0 0,0 0 0,13-1 0,238-3 0,-11 2 0,-207-2 0,0-2 0,59-16 0,-93 19 0,1 0 0,-1-1 0,0 1 0,-1-1 0,1-1 0,0 1 0,-1-1 0,0 0 0,9-10 0,3-4 0,19-26 0,-19 23 0,-12 13 0,0 0 0,0-1 0,0 0 0,-1 1 0,-1-1 0,1-1 0,-1 1 0,-1 0 0,0-1 0,0 0 0,0-11 0,0-14 0,-5-60 0,3 82 0,-4-16 0,-1 0 0,-1 1 0,-10-31 0,-45-122 0,46 141 0,-27-47 0,26 58 0,11 21 0,0 0 0,0 0 0,1-1 0,1 1 0,-1-1 0,-2-13 0,4 16 0,1 1 0,-1 0 0,0 0 0,0 1 0,-1-1 0,1 0 0,-1 1 0,0-1 0,0 1 0,-8-7 0,-5-4 0,-24-19 0,25 23 0,-21-22 0,32 29 27,0 1-1,-1-1 1,1 1-1,-1 0 1,0 0 0,0 1-1,0-1 1,0 1-1,-1 0 1,-10-2-1,8 1-440,0 1 0,-1-1-1,-11-7 1,11 5-6412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57:10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1998 253 24575,'-18'-10'0,"-2"1"0,1 0 0,-2 2 0,-29-8 0,-415-95 0,407 102 0,4 2 0,-28-20 0,58 17 0,0 1 0,-43-8 0,-197-4 0,-4 21 0,103 1 0,65 4 0,42-2 0,51-3 0,0 1 0,0-1 0,0 1 0,1 0 0,-1 0 0,1 1 0,-1 0 0,1 0 0,0 1 0,0 0 0,0 0 0,1 0 0,-1 0 0,1 1 0,0 0 0,-6 8 0,-6 9 0,0 1 0,-22 43 0,27-45 0,6-11 0,0 0 0,0 1 0,1-1 0,1 1 0,0 0 0,0 1 0,1-1 0,1 1 0,0-1 0,0 1 0,1 0 0,1 15 0,0-11 0,0-7 0,0-1 0,0 1 0,1-1 0,0 0 0,0 1 0,1-1 0,0 0 0,1 0 0,-1 0 0,1 0 0,1-1 0,6 11 0,9 6 0,1-1 0,1-1 0,1-1 0,42 32 0,-19-22 0,84 46 0,-112-69 0,-1 0 0,1 0 0,1-2 0,0 0 0,-1-1 0,2-1 0,-1-1 0,21 2 0,143 18 0,-107-12 0,88 17 0,-70-10 0,171 9 0,-242-27 0,-4 0 0,1 0 0,31 6 0,8 3 0,0-4 0,78-1 0,-38-2 0,-40 1 0,174-2 0,-227-2 0,-1-1 0,0 1 0,1-1 0,-1 1 0,0-1 0,0-1 0,-1 1 0,1 0 0,0-1 0,-1 0 0,1 0 0,4-6 0,1 0 0,0-1 0,-1 0 0,9-14 0,-11 12 0,0-1 0,0 1 0,-1-1 0,-1 0 0,0 0 0,-1 0 0,2-20 0,-2 7 0,-2 0 0,-3-50 0,-1 63 0,0 1 0,0 0 0,-2 1 0,1-1 0,-1 1 0,-13-22 0,-2-5 0,3 6 0,-34-49 0,39 64 0,-1-2-455,1-1 0,-12-25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1/18/2023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1/18/2023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1/18/2023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1/18/2023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1/18/2023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1/18/2023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spring2023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ata-Structures-Algorithms-Java-6th-ebook/dp/B00JDRQF8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.montana.edu/pearsall/classes/msu_resource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mailto:reese.Pearsall@montana.edu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cs.montana.edu/pearsall/classes/spring2023/132/main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689475" y="2816953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1: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Syllabus,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Spring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https://www.cs.montana.edu/pearsall/classes/spring2023/132/main.html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7A5B2-D557-870A-9979-DF80DDE1EA1C}"/>
              </a:ext>
            </a:extLst>
          </p:cNvPr>
          <p:cNvSpPr txBox="1"/>
          <p:nvPr/>
        </p:nvSpPr>
        <p:spPr>
          <a:xfrm>
            <a:off x="304800" y="1219200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Data Structures and Algorithms in Java, 6th Edition by Goodrich, </a:t>
            </a:r>
            <a:r>
              <a:rPr lang="en-US" b="0" i="0" u="none" strike="noStrike" dirty="0" err="1">
                <a:solidFill>
                  <a:srgbClr val="337AB7"/>
                </a:solidFill>
                <a:effectLst/>
                <a:latin typeface="Helvetica Neue"/>
                <a:hlinkClick r:id="rId3"/>
              </a:rPr>
              <a:t>Tamassia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, and Goldwasser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4B7315-B141-751D-8698-98DCEA98A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667000"/>
            <a:ext cx="7038835" cy="2844397"/>
          </a:xfrm>
          <a:prstGeom prst="rect">
            <a:avLst/>
          </a:prstGeom>
        </p:spPr>
      </p:pic>
      <p:pic>
        <p:nvPicPr>
          <p:cNvPr id="5122" name="Picture 2" descr="I cried as hell : r/ProgrammerHumor">
            <a:extLst>
              <a:ext uri="{FF2B5EF4-FFF2-40B4-BE49-F238E27FC236}">
                <a16:creationId xmlns:a16="http://schemas.microsoft.com/office/drawing/2014/main" id="{3434AFFD-8D1D-0CE9-521A-E5F4A522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930" y="44381"/>
            <a:ext cx="3790630" cy="40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07AB94-B98B-113C-8055-9CE17EFBBDB1}"/>
              </a:ext>
            </a:extLst>
          </p:cNvPr>
          <p:cNvSpPr txBox="1"/>
          <p:nvPr/>
        </p:nvSpPr>
        <p:spPr>
          <a:xfrm>
            <a:off x="9177031" y="4112361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unfortunately, a very relatable meme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13649B-E4E0-0331-2084-03477C8F8AB2}"/>
              </a:ext>
            </a:extLst>
          </p:cNvPr>
          <p:cNvSpPr/>
          <p:nvPr/>
        </p:nvSpPr>
        <p:spPr>
          <a:xfrm>
            <a:off x="8001000" y="4863697"/>
            <a:ext cx="3962400" cy="1295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textbook is </a:t>
            </a:r>
            <a:r>
              <a:rPr lang="en-US" b="1" dirty="0"/>
              <a:t>not </a:t>
            </a:r>
            <a:r>
              <a:rPr lang="en-US" dirty="0"/>
              <a:t>required</a:t>
            </a:r>
          </a:p>
          <a:p>
            <a:pPr algn="ctr"/>
            <a:r>
              <a:rPr lang="en-US" dirty="0"/>
              <a:t>(but it does have tons of great stuff!!)</a:t>
            </a:r>
          </a:p>
        </p:txBody>
      </p:sp>
    </p:spTree>
    <p:extLst>
      <p:ext uri="{BB962C8B-B14F-4D97-AF65-F5344CB8AC3E}">
        <p14:creationId xmlns:p14="http://schemas.microsoft.com/office/powerpoint/2010/main" val="2802439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0D2AB-B241-A98F-5F0A-94F484631B35}"/>
              </a:ext>
            </a:extLst>
          </p:cNvPr>
          <p:cNvSpPr txBox="1"/>
          <p:nvPr/>
        </p:nvSpPr>
        <p:spPr>
          <a:xfrm>
            <a:off x="533400" y="1143000"/>
            <a:ext cx="4211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Zybook</a:t>
            </a:r>
            <a:r>
              <a:rPr lang="en-US" dirty="0"/>
              <a:t> is a digital, interactive textbook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 Java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Helpful exercises and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Helpful animations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3FF14-CB6C-6FF7-40DF-096C78C77E48}"/>
              </a:ext>
            </a:extLst>
          </p:cNvPr>
          <p:cNvSpPr txBox="1"/>
          <p:nvPr/>
        </p:nvSpPr>
        <p:spPr>
          <a:xfrm>
            <a:off x="228600" y="3276600"/>
            <a:ext cx="6128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Sign in or create an account at learn.zybooks.com</a:t>
            </a:r>
          </a:p>
          <a:p>
            <a:r>
              <a:rPr lang="en-US" dirty="0"/>
              <a:t>2. Enter </a:t>
            </a:r>
            <a:r>
              <a:rPr lang="en-US" dirty="0" err="1"/>
              <a:t>zyBook</a:t>
            </a:r>
            <a:r>
              <a:rPr lang="en-US" dirty="0"/>
              <a:t> code: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MontanaStateUniviersityCSCI132Spring2023</a:t>
            </a:r>
          </a:p>
          <a:p>
            <a:r>
              <a:rPr lang="en-US" dirty="0"/>
              <a:t>3. Subscribe ($58)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A1C97E-F2DB-74D9-B727-F3854787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57200"/>
            <a:ext cx="4644737" cy="3886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798916-113E-3362-4E3F-906596B46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4639544"/>
            <a:ext cx="3416741" cy="1824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4FA24B-4FD4-69CA-6C44-77140480D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572000"/>
            <a:ext cx="2620138" cy="15906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5A7558A-B3F3-0331-993A-7D5B3DEB4D7A}"/>
              </a:ext>
            </a:extLst>
          </p:cNvPr>
          <p:cNvSpPr/>
          <p:nvPr/>
        </p:nvSpPr>
        <p:spPr>
          <a:xfrm>
            <a:off x="2133600" y="5082064"/>
            <a:ext cx="4114800" cy="1295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textbook is </a:t>
            </a:r>
            <a:r>
              <a:rPr lang="en-US" b="1" dirty="0"/>
              <a:t>not </a:t>
            </a:r>
            <a:r>
              <a:rPr lang="en-US" dirty="0"/>
              <a:t>required</a:t>
            </a:r>
          </a:p>
          <a:p>
            <a:pPr algn="ctr"/>
            <a:r>
              <a:rPr lang="en-US" dirty="0"/>
              <a:t>(but it has the </a:t>
            </a:r>
            <a:r>
              <a:rPr lang="en-US" dirty="0" err="1"/>
              <a:t>reese</a:t>
            </a:r>
            <a:r>
              <a:rPr lang="en-US" dirty="0"/>
              <a:t> stamp of approval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™)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8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409EE-0C95-BEFC-62DA-648F0A712CB1}"/>
              </a:ext>
            </a:extLst>
          </p:cNvPr>
          <p:cNvSpPr txBox="1"/>
          <p:nvPr/>
        </p:nvSpPr>
        <p:spPr>
          <a:xfrm>
            <a:off x="1219200" y="1366897"/>
            <a:ext cx="609493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 40% - Labs (12 @ ~3% each)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40% - Programs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10% - Midterm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10% - Final Exam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1176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533400" y="762000"/>
            <a:ext cx="844814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Labs (40%)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Shorter, weekly assignments.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generally be finished within 1-2.5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on Tuesday nights @ 11:59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post the labs a few days ahead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should be able to finish within your 2hr lab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drop your lowest lab grade at the end of the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 submissions</a:t>
            </a:r>
          </a:p>
        </p:txBody>
      </p:sp>
    </p:spTree>
    <p:extLst>
      <p:ext uri="{BB962C8B-B14F-4D97-AF65-F5344CB8AC3E}">
        <p14:creationId xmlns:p14="http://schemas.microsoft.com/office/powerpoint/2010/main" val="24484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33845" y="914400"/>
            <a:ext cx="117057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Programs (40%)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Longer, more complicated programming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Will likely take 2+ hours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will always have 2-3 weeks to complete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Programs will usually be due on a Sunday at 11:59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Much higher stakes, make sure you give yourself plenty of time to complete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get help from your TA during lab time, or office hours, or from Reese, or on Discord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are allowed to work with 1 partner</a:t>
            </a:r>
          </a:p>
        </p:txBody>
      </p:sp>
    </p:spTree>
    <p:extLst>
      <p:ext uri="{BB962C8B-B14F-4D97-AF65-F5344CB8AC3E}">
        <p14:creationId xmlns:p14="http://schemas.microsoft.com/office/powerpoint/2010/main" val="3415345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33845" y="914400"/>
            <a:ext cx="11705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Exams (Midterm and Final) (20%)</a:t>
            </a:r>
          </a:p>
          <a:p>
            <a:endParaRPr lang="en-US" sz="2400" dirty="0"/>
          </a:p>
          <a:p>
            <a:r>
              <a:rPr lang="en-US" sz="2400" dirty="0"/>
              <a:t>Midterm: the Wednesday before spring break</a:t>
            </a:r>
          </a:p>
          <a:p>
            <a:r>
              <a:rPr lang="en-US" sz="2400" dirty="0"/>
              <a:t>Final: during finals week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965DC-82BF-EE95-E8ED-3218BBB807EC}"/>
              </a:ext>
            </a:extLst>
          </p:cNvPr>
          <p:cNvSpPr txBox="1"/>
          <p:nvPr/>
        </p:nvSpPr>
        <p:spPr>
          <a:xfrm>
            <a:off x="457200" y="3276600"/>
            <a:ext cx="110738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exact logistics are TBD (I don’t know if it will be entirely coding, or conceptual questions)</a:t>
            </a:r>
          </a:p>
          <a:p>
            <a:endParaRPr lang="en-US" dirty="0"/>
          </a:p>
          <a:p>
            <a:r>
              <a:rPr lang="en-US" dirty="0"/>
              <a:t>I will figure that out and make it very clear what you can expect on the exams beforehand </a:t>
            </a:r>
            <a:r>
              <a:rPr lang="en-US" dirty="0">
                <a:sym typeface="Wingdings" panose="05000000000000000000" pitchFamily="2" charset="2"/>
              </a:rPr>
              <a:t> (do not stress)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533400" y="937821"/>
            <a:ext cx="11705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 Credit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F05D6-6587-AA8C-88EA-034CC7819485}"/>
              </a:ext>
            </a:extLst>
          </p:cNvPr>
          <p:cNvSpPr txBox="1"/>
          <p:nvPr/>
        </p:nvSpPr>
        <p:spPr>
          <a:xfrm>
            <a:off x="1143000" y="1981200"/>
            <a:ext cx="7911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Rubber Duck Extra Credit (1%)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give you a rubber duck to take care of during the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still have the rubber duck by the end of the semester, and if it is still alive, I will give you extra credit</a:t>
            </a:r>
          </a:p>
        </p:txBody>
      </p:sp>
      <p:pic>
        <p:nvPicPr>
          <p:cNvPr id="6146" name="Picture 2" descr="Amazon.com: Liberty Imports Jumbo Rubber Duck Bath Toy - Giant Ducks Big  Duckie Baby Shower Birthday Party Favors 8-Inches (Yellow) : Toys &amp; Games">
            <a:extLst>
              <a:ext uri="{FF2B5EF4-FFF2-40B4-BE49-F238E27FC236}">
                <a16:creationId xmlns:a16="http://schemas.microsoft.com/office/drawing/2014/main" id="{1D2791AB-195D-16DF-0CDD-8407F1E5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87082"/>
            <a:ext cx="2033789" cy="203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62EFE4-2459-093B-916A-7A5608F03D9D}"/>
              </a:ext>
            </a:extLst>
          </p:cNvPr>
          <p:cNvSpPr txBox="1"/>
          <p:nvPr/>
        </p:nvSpPr>
        <p:spPr>
          <a:xfrm>
            <a:off x="8229600" y="5334000"/>
            <a:ext cx="2938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There will likely be a couple other opportunities for extra credit</a:t>
            </a:r>
          </a:p>
        </p:txBody>
      </p:sp>
    </p:spTree>
    <p:extLst>
      <p:ext uri="{BB962C8B-B14F-4D97-AF65-F5344CB8AC3E}">
        <p14:creationId xmlns:p14="http://schemas.microsoft.com/office/powerpoint/2010/main" val="85664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 assignment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BCED2-5F2C-73E2-C102-ADA550B69D17}"/>
              </a:ext>
            </a:extLst>
          </p:cNvPr>
          <p:cNvSpPr txBox="1"/>
          <p:nvPr/>
        </p:nvSpPr>
        <p:spPr>
          <a:xfrm>
            <a:off x="457200" y="1676400"/>
            <a:ext cx="9276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24 of the original. You will face a -25%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48 of the original. You will face a -50%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D9E06-244C-9EF4-B5A6-DBFFD88E62B0}"/>
              </a:ext>
            </a:extLst>
          </p:cNvPr>
          <p:cNvSpPr txBox="1"/>
          <p:nvPr/>
        </p:nvSpPr>
        <p:spPr>
          <a:xfrm>
            <a:off x="575337" y="3437176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assignment submitted 48+ hours after the deadline will </a:t>
            </a:r>
            <a:r>
              <a:rPr lang="en-US" b="1" dirty="0"/>
              <a:t>not</a:t>
            </a:r>
            <a:r>
              <a:rPr lang="en-US" dirty="0"/>
              <a:t> be accepted</a:t>
            </a:r>
          </a:p>
        </p:txBody>
      </p:sp>
    </p:spTree>
    <p:extLst>
      <p:ext uri="{BB962C8B-B14F-4D97-AF65-F5344CB8AC3E}">
        <p14:creationId xmlns:p14="http://schemas.microsoft.com/office/powerpoint/2010/main" val="2944766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F1C6F-CA2C-BD74-0054-57492FE09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9200"/>
            <a:ext cx="8879202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7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8983D-90AB-6637-9A73-5B5AFD82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0"/>
            <a:ext cx="9525000" cy="309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44F782-652A-FC8F-6C8C-349EB34F0789}"/>
              </a:ext>
            </a:extLst>
          </p:cNvPr>
          <p:cNvSpPr txBox="1"/>
          <p:nvPr/>
        </p:nvSpPr>
        <p:spPr>
          <a:xfrm>
            <a:off x="304800" y="762000"/>
            <a:ext cx="734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to download an IDE that you can write Java programs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Eclipse (I will use this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Netbeans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IntelliJ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03B73-88F2-5A9B-BB1E-43E5B2CEF6E3}"/>
              </a:ext>
            </a:extLst>
          </p:cNvPr>
          <p:cNvSpPr txBox="1"/>
          <p:nvPr/>
        </p:nvSpPr>
        <p:spPr>
          <a:xfrm>
            <a:off x="8839200" y="1296523"/>
            <a:ext cx="309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post a video walking you through the installation process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7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536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algorithms</a:t>
            </a:r>
            <a:r>
              <a:rPr lang="en-US" sz="2400" dirty="0"/>
              <a:t> for searching and sorting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Analyze the complexity and runtime of the algorithms that we write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89014-466E-1274-C449-CFB6FCD6A661}"/>
              </a:ext>
            </a:extLst>
          </p:cNvPr>
          <p:cNvSpPr/>
          <p:nvPr/>
        </p:nvSpPr>
        <p:spPr>
          <a:xfrm>
            <a:off x="1600200" y="1219200"/>
            <a:ext cx="7850557" cy="1223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4B83A-D989-8753-7EB6-EC354C8856C7}"/>
              </a:ext>
            </a:extLst>
          </p:cNvPr>
          <p:cNvSpPr txBox="1"/>
          <p:nvPr/>
        </p:nvSpPr>
        <p:spPr>
          <a:xfrm>
            <a:off x="1371600" y="2895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/>
              <a:t>not </a:t>
            </a:r>
            <a:r>
              <a:rPr lang="en-US" dirty="0"/>
              <a:t>allowed to submit something that is not your own, and you are </a:t>
            </a:r>
            <a:r>
              <a:rPr lang="en-US" b="1" dirty="0"/>
              <a:t>not</a:t>
            </a:r>
            <a:r>
              <a:rPr lang="en-US" dirty="0"/>
              <a:t> allowed to steal solutions from another person and modify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D5C1C-FEDA-F18C-5FE7-3443C80E3337}"/>
              </a:ext>
            </a:extLst>
          </p:cNvPr>
          <p:cNvSpPr txBox="1"/>
          <p:nvPr/>
        </p:nvSpPr>
        <p:spPr>
          <a:xfrm>
            <a:off x="228600" y="4284618"/>
            <a:ext cx="3429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A1C19-43F5-5E14-CF7C-ABB13CBFF3D1}"/>
              </a:ext>
            </a:extLst>
          </p:cNvPr>
          <p:cNvSpPr txBox="1"/>
          <p:nvPr/>
        </p:nvSpPr>
        <p:spPr>
          <a:xfrm>
            <a:off x="371139" y="5211971"/>
            <a:ext cx="25908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use any tools or AI that will write code for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9C7AA-F8B8-BDE2-AD44-6B3BBC51C9DA}"/>
              </a:ext>
            </a:extLst>
          </p:cNvPr>
          <p:cNvSpPr txBox="1"/>
          <p:nvPr/>
        </p:nvSpPr>
        <p:spPr>
          <a:xfrm>
            <a:off x="4724400" y="4639839"/>
            <a:ext cx="63246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 </a:t>
            </a:r>
            <a:r>
              <a:rPr lang="en-US" i="1" dirty="0"/>
              <a:t>(but should not be needed). </a:t>
            </a:r>
            <a:r>
              <a:rPr lang="en-US" dirty="0"/>
              <a:t>If you do use a small snippet of code from the internet, you should leave a reference as a comment in your code</a:t>
            </a:r>
          </a:p>
        </p:txBody>
      </p:sp>
    </p:spTree>
    <p:extLst>
      <p:ext uri="{BB962C8B-B14F-4D97-AF65-F5344CB8AC3E}">
        <p14:creationId xmlns:p14="http://schemas.microsoft.com/office/powerpoint/2010/main" val="2947525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Collaboration 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8AB6-34DB-B0B9-BBD6-1B7A5C57297C}"/>
              </a:ext>
            </a:extLst>
          </p:cNvPr>
          <p:cNvSpPr txBox="1"/>
          <p:nvPr/>
        </p:nvSpPr>
        <p:spPr>
          <a:xfrm>
            <a:off x="685800" y="1242989"/>
            <a:ext cx="903644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All labs will be individual submissions.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programs, you are allowed to work with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one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partner. 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it comes to labs, you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may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ideas with other students in the class.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Work together on labs in the same physical location.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Help other students troubleshoot problems.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Give hints or provide textbook page numbers/slide numbers to students seeking help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 may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NOT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code and solutions directly with other students.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Submit solutions that you did not write.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Modify another student's solution and claim it as your 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report or solutions directly on Discord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36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20400-2138-1974-FF30-B88A8D59D879}"/>
              </a:ext>
            </a:extLst>
          </p:cNvPr>
          <p:cNvSpPr txBox="1"/>
          <p:nvPr/>
        </p:nvSpPr>
        <p:spPr>
          <a:xfrm>
            <a:off x="152400" y="152400"/>
            <a:ext cx="395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Additional MSU Resources: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8B9C71-5922-58D4-CC0D-34F52D32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05000"/>
            <a:ext cx="7162800" cy="4010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5BCCF5-3E82-6D30-B150-D6BCBC84B936}"/>
              </a:ext>
            </a:extLst>
          </p:cNvPr>
          <p:cNvSpPr txBox="1"/>
          <p:nvPr/>
        </p:nvSpPr>
        <p:spPr>
          <a:xfrm>
            <a:off x="1524000" y="1365233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https://www.cs.montana.edu/pearsall/classes/msu_resources.html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53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8F3E5-71D6-0620-E131-8A0DCE6F90C6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54F91-4177-8206-137F-BBEB4714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19200"/>
            <a:ext cx="5724525" cy="3238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52412-7CCD-6276-10CF-0C3470C39247}"/>
              </a:ext>
            </a:extLst>
          </p:cNvPr>
          <p:cNvSpPr txBox="1"/>
          <p:nvPr/>
        </p:nvSpPr>
        <p:spPr>
          <a:xfrm>
            <a:off x="202962" y="121920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first few weeks of this class move fast, and it can be easy to get behind.</a:t>
            </a:r>
          </a:p>
          <a:p>
            <a:r>
              <a:rPr lang="en-US" sz="2000" b="1" dirty="0"/>
              <a:t>    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9FC35-109F-32A2-FC30-A156515FF00D}"/>
              </a:ext>
            </a:extLst>
          </p:cNvPr>
          <p:cNvSpPr txBox="1"/>
          <p:nvPr/>
        </p:nvSpPr>
        <p:spPr>
          <a:xfrm>
            <a:off x="242295" y="3100863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</p:spTree>
    <p:extLst>
      <p:ext uri="{BB962C8B-B14F-4D97-AF65-F5344CB8AC3E}">
        <p14:creationId xmlns:p14="http://schemas.microsoft.com/office/powerpoint/2010/main" val="511730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8F3E5-71D6-0620-E131-8A0DCE6F90C6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54F91-4177-8206-137F-BBEB4714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19200"/>
            <a:ext cx="5724525" cy="3238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52412-7CCD-6276-10CF-0C3470C39247}"/>
              </a:ext>
            </a:extLst>
          </p:cNvPr>
          <p:cNvSpPr txBox="1"/>
          <p:nvPr/>
        </p:nvSpPr>
        <p:spPr>
          <a:xfrm>
            <a:off x="202962" y="121920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first few weeks of this class move fast, and it can be easy to get behind.</a:t>
            </a:r>
          </a:p>
          <a:p>
            <a:r>
              <a:rPr lang="en-US" sz="2000" b="1" dirty="0"/>
              <a:t>    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9FC35-109F-32A2-FC30-A156515FF00D}"/>
              </a:ext>
            </a:extLst>
          </p:cNvPr>
          <p:cNvSpPr txBox="1"/>
          <p:nvPr/>
        </p:nvSpPr>
        <p:spPr>
          <a:xfrm>
            <a:off x="242295" y="3100863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52301-8606-3C78-3DC1-6063701DFC7F}"/>
              </a:ext>
            </a:extLst>
          </p:cNvPr>
          <p:cNvSpPr txBox="1"/>
          <p:nvPr/>
        </p:nvSpPr>
        <p:spPr>
          <a:xfrm>
            <a:off x="533400" y="5269468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Try to have fun</a:t>
            </a:r>
          </a:p>
        </p:txBody>
      </p:sp>
      <p:pic>
        <p:nvPicPr>
          <p:cNvPr id="9218" name="Picture 2" descr="Dancing Lizard GIFs | Tenor">
            <a:extLst>
              <a:ext uri="{FF2B5EF4-FFF2-40B4-BE49-F238E27FC236}">
                <a16:creationId xmlns:a16="http://schemas.microsoft.com/office/drawing/2014/main" id="{4F59F5EA-B07F-67C2-66AB-EDA381B1F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152" y="5052429"/>
            <a:ext cx="1066800" cy="111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CDB8F-E3B1-B825-B62D-71BC8F93AEAF}"/>
              </a:ext>
            </a:extLst>
          </p:cNvPr>
          <p:cNvSpPr txBox="1"/>
          <p:nvPr/>
        </p:nvSpPr>
        <p:spPr>
          <a:xfrm>
            <a:off x="6404317" y="5194773"/>
            <a:ext cx="5696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am here for you</a:t>
            </a:r>
            <a:r>
              <a:rPr lang="en-US" dirty="0"/>
              <a:t>, and I am willing to do whatever it takes to help you succeed!</a:t>
            </a:r>
          </a:p>
        </p:txBody>
      </p:sp>
    </p:spTree>
    <p:extLst>
      <p:ext uri="{BB962C8B-B14F-4D97-AF65-F5344CB8AC3E}">
        <p14:creationId xmlns:p14="http://schemas.microsoft.com/office/powerpoint/2010/main" val="3909715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6BFA2-1215-E125-D761-FADDC1671D94}"/>
              </a:ext>
            </a:extLst>
          </p:cNvPr>
          <p:cNvSpPr txBox="1"/>
          <p:nvPr/>
        </p:nvSpPr>
        <p:spPr>
          <a:xfrm>
            <a:off x="4114800" y="2743200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8174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34DBE-82CD-492F-A38E-CE30BD809F7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09BB1-FD40-4479-8526-AB98B8FC2D89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pic>
        <p:nvPicPr>
          <p:cNvPr id="8" name="Picture 7" descr="A picture containing person, person, water, sitting&#10;&#10;Description automatically generated">
            <a:extLst>
              <a:ext uri="{FF2B5EF4-FFF2-40B4-BE49-F238E27FC236}">
                <a16:creationId xmlns:a16="http://schemas.microsoft.com/office/drawing/2014/main" id="{A23AC221-893D-E9EC-0FDD-F753F66FE5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95722" y="263547"/>
            <a:ext cx="3046177" cy="2317821"/>
          </a:xfrm>
          <a:prstGeom prst="rect">
            <a:avLst/>
          </a:prstGeom>
        </p:spPr>
      </p:pic>
      <p:pic>
        <p:nvPicPr>
          <p:cNvPr id="2052" name="Picture 4" descr="malware-cluster">
            <a:extLst>
              <a:ext uri="{FF2B5EF4-FFF2-40B4-BE49-F238E27FC236}">
                <a16:creationId xmlns:a16="http://schemas.microsoft.com/office/drawing/2014/main" id="{EC5F0D65-287A-132E-E47C-A43C22E2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107" y="3134578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822F245B-5417-7B15-8735-742CDAFB0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41" y="3081995"/>
            <a:ext cx="932280" cy="932280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CB0D20C6-845E-4647-EDE9-EA032DC08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86" r="51808"/>
          <a:stretch/>
        </p:blipFill>
        <p:spPr bwMode="auto">
          <a:xfrm>
            <a:off x="6364164" y="5140095"/>
            <a:ext cx="1041126" cy="117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5B26AE-1763-CCFC-B2F4-334CC41C19A1}"/>
              </a:ext>
            </a:extLst>
          </p:cNvPr>
          <p:cNvSpPr txBox="1"/>
          <p:nvPr/>
        </p:nvSpPr>
        <p:spPr>
          <a:xfrm>
            <a:off x="442658" y="860536"/>
            <a:ext cx="316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First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DF2A0-C3AB-4DBC-9C44-92E89B4C5A93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5159C-2137-097A-B061-84F5853D487D}"/>
              </a:ext>
            </a:extLst>
          </p:cNvPr>
          <p:cNvSpPr txBox="1"/>
          <p:nvPr/>
        </p:nvSpPr>
        <p:spPr>
          <a:xfrm>
            <a:off x="328863" y="3857051"/>
            <a:ext cx="55386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BB4FB-26BF-37B6-B860-A0C62290B0E9}"/>
              </a:ext>
            </a:extLst>
          </p:cNvPr>
          <p:cNvSpPr txBox="1"/>
          <p:nvPr/>
        </p:nvSpPr>
        <p:spPr>
          <a:xfrm>
            <a:off x="286331" y="5359325"/>
            <a:ext cx="5962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Movies, </a:t>
            </a:r>
            <a:r>
              <a:rPr lang="en-US" dirty="0" err="1"/>
              <a:t>Memes,</a:t>
            </a:r>
            <a:r>
              <a:rPr lang="en-US" i="1" dirty="0" err="1"/>
              <a:t>The</a:t>
            </a:r>
            <a:r>
              <a:rPr lang="en-US" i="1" dirty="0"/>
              <a:t> Bachelor</a:t>
            </a:r>
            <a:r>
              <a:rPr lang="en-US" dirty="0"/>
              <a:t>, Naps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A9A7C-D665-808D-0AD5-BAA0E1717B4D}"/>
              </a:ext>
            </a:extLst>
          </p:cNvPr>
          <p:cNvSpPr txBox="1"/>
          <p:nvPr/>
        </p:nvSpPr>
        <p:spPr>
          <a:xfrm>
            <a:off x="3413588" y="2162479"/>
            <a:ext cx="1473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476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1D5E4-BA59-A500-5232-5B4850BE01ED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AA3858-81C2-A1EC-6804-EDA6CFA4D097}"/>
              </a:ext>
            </a:extLst>
          </p:cNvPr>
          <p:cNvSpPr txBox="1"/>
          <p:nvPr/>
        </p:nvSpPr>
        <p:spPr>
          <a:xfrm>
            <a:off x="3394588" y="3134547"/>
            <a:ext cx="2535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Favorite Ice Cream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Neapolitan &amp; Strawberry</a:t>
            </a:r>
          </a:p>
        </p:txBody>
      </p:sp>
      <p:pic>
        <p:nvPicPr>
          <p:cNvPr id="12" name="Picture 11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15D3942E-FB92-0421-1198-F8201B435C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672" y="59712"/>
            <a:ext cx="2390780" cy="2988475"/>
          </a:xfrm>
          <a:prstGeom prst="rect">
            <a:avLst/>
          </a:prstGeom>
        </p:spPr>
      </p:pic>
      <p:pic>
        <p:nvPicPr>
          <p:cNvPr id="1028" name="Picture 4" descr="HackerMan (@EmbrazaMan) / Twitter">
            <a:extLst>
              <a:ext uri="{FF2B5EF4-FFF2-40B4-BE49-F238E27FC236}">
                <a16:creationId xmlns:a16="http://schemas.microsoft.com/office/drawing/2014/main" id="{D1EEED91-EED5-0B41-C1E9-5CF5630C6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164" y="4070532"/>
            <a:ext cx="992149" cy="99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icture containing text, floor, person, television&#10;&#10;Description automatically generated">
            <a:extLst>
              <a:ext uri="{FF2B5EF4-FFF2-40B4-BE49-F238E27FC236}">
                <a16:creationId xmlns:a16="http://schemas.microsoft.com/office/drawing/2014/main" id="{A3E519AD-CDF5-6876-7126-B00708AF4B4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7" b="24428"/>
          <a:stretch/>
        </p:blipFill>
        <p:spPr>
          <a:xfrm>
            <a:off x="9722139" y="4277383"/>
            <a:ext cx="2219760" cy="192932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958533D-EEC0-7F88-DCE2-A2B7D1C5C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3" t="20171" r="30580" b="24907"/>
          <a:stretch/>
        </p:blipFill>
        <p:spPr bwMode="auto">
          <a:xfrm>
            <a:off x="9673204" y="2977315"/>
            <a:ext cx="2317630" cy="12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D70EA-6DCE-F380-15D0-9ABFD07BE918}"/>
              </a:ext>
            </a:extLst>
          </p:cNvPr>
          <p:cNvSpPr txBox="1"/>
          <p:nvPr/>
        </p:nvSpPr>
        <p:spPr>
          <a:xfrm>
            <a:off x="457200" y="1676400"/>
            <a:ext cx="72667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r>
              <a:rPr lang="en-US" dirty="0"/>
              <a:t> (I will respond as soon as I can)</a:t>
            </a:r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 Wednesday Friday 1:00 – 2:00 PM</a:t>
            </a:r>
          </a:p>
          <a:p>
            <a:r>
              <a:rPr lang="en-US" dirty="0"/>
              <a:t>                        Tuesdays 11:00 – 11:50 AM, 1:00 – 2:00 PM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81D72-6B71-663F-4982-2A8245E5B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762000"/>
            <a:ext cx="3352800" cy="2480792"/>
          </a:xfrm>
          <a:prstGeom prst="rect">
            <a:avLst/>
          </a:prstGeom>
        </p:spPr>
      </p:pic>
      <p:pic>
        <p:nvPicPr>
          <p:cNvPr id="2052" name="Picture 4" descr="Center for Biofilm Engineering - Wikipedia">
            <a:extLst>
              <a:ext uri="{FF2B5EF4-FFF2-40B4-BE49-F238E27FC236}">
                <a16:creationId xmlns:a16="http://schemas.microsoft.com/office/drawing/2014/main" id="{BDF3D9B1-ED32-8F91-8DF9-67675F343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435797"/>
            <a:ext cx="438160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3822E8-1280-7D65-C2C1-685B42FC7772}"/>
                  </a:ext>
                </a:extLst>
              </p14:cNvPr>
              <p14:cNvContentPartPr/>
              <p14:nvPr/>
            </p14:nvContentPartPr>
            <p14:xfrm>
              <a:off x="10971386" y="4433746"/>
              <a:ext cx="426600" cy="438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3822E8-1280-7D65-C2C1-685B42FC7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62386" y="4424746"/>
                <a:ext cx="444240" cy="4557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C2E99C4-F11B-492A-DCC8-609EC6536877}"/>
              </a:ext>
            </a:extLst>
          </p:cNvPr>
          <p:cNvSpPr txBox="1"/>
          <p:nvPr/>
        </p:nvSpPr>
        <p:spPr>
          <a:xfrm>
            <a:off x="495194" y="495300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also very responsive on Discord!</a:t>
            </a:r>
          </a:p>
          <a:p>
            <a:r>
              <a:rPr lang="en-US" dirty="0"/>
              <a:t>(Reese#7171)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F9A878-ACDB-A6BE-ED4C-AE7CD73B5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5251718"/>
            <a:ext cx="2447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9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(Lecture)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35F05-11E0-A3F3-FDEC-840CC4E59AA4}"/>
              </a:ext>
            </a:extLst>
          </p:cNvPr>
          <p:cNvSpPr txBox="1"/>
          <p:nvPr/>
        </p:nvSpPr>
        <p:spPr>
          <a:xfrm>
            <a:off x="762000" y="1161425"/>
            <a:ext cx="3781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MWF: 3:10 – 4:00 PM</a:t>
            </a:r>
          </a:p>
          <a:p>
            <a:r>
              <a:rPr lang="en-US" sz="2400" dirty="0"/>
              <a:t>Norm </a:t>
            </a:r>
            <a:r>
              <a:rPr lang="en-US" sz="2400" dirty="0" err="1"/>
              <a:t>Asbjornson</a:t>
            </a:r>
            <a:r>
              <a:rPr lang="en-US" sz="2400" dirty="0"/>
              <a:t> Hall 165</a:t>
            </a:r>
          </a:p>
        </p:txBody>
      </p:sp>
      <p:pic>
        <p:nvPicPr>
          <p:cNvPr id="3074" name="Picture 2" descr="MSU's 'What It Takes' campaign raises more than $413 million for  university's people, places and programs">
            <a:extLst>
              <a:ext uri="{FF2B5EF4-FFF2-40B4-BE49-F238E27FC236}">
                <a16:creationId xmlns:a16="http://schemas.microsoft.com/office/drawing/2014/main" id="{0A87C023-A182-65C1-E358-9A77EFE4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0" y="990600"/>
            <a:ext cx="37084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FEF27C-8C8E-9F2C-AD27-20EFCD4DB365}"/>
              </a:ext>
            </a:extLst>
          </p:cNvPr>
          <p:cNvSpPr txBox="1"/>
          <p:nvPr/>
        </p:nvSpPr>
        <p:spPr>
          <a:xfrm>
            <a:off x="574734" y="2973150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lectures will be recorded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BCA6-6DC9-8D2E-460D-CB3875248123}"/>
              </a:ext>
            </a:extLst>
          </p:cNvPr>
          <p:cNvSpPr txBox="1"/>
          <p:nvPr/>
        </p:nvSpPr>
        <p:spPr>
          <a:xfrm>
            <a:off x="533400" y="4000618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doing lots of live coding during lecture, so it might be helpful if you bring your own laptop to class (if you would like to code along)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C85A0-ED2E-C776-FF83-737372D47F5B}"/>
              </a:ext>
            </a:extLst>
          </p:cNvPr>
          <p:cNvSpPr txBox="1"/>
          <p:nvPr/>
        </p:nvSpPr>
        <p:spPr>
          <a:xfrm>
            <a:off x="545173" y="5573017"/>
            <a:ext cx="807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be respectful and considerate of your classmates siting around you</a:t>
            </a:r>
          </a:p>
        </p:txBody>
      </p:sp>
    </p:spTree>
    <p:extLst>
      <p:ext uri="{BB962C8B-B14F-4D97-AF65-F5344CB8AC3E}">
        <p14:creationId xmlns:p14="http://schemas.microsoft.com/office/powerpoint/2010/main" val="3805027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(Lab)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BCA6-6DC9-8D2E-460D-CB3875248123}"/>
              </a:ext>
            </a:extLst>
          </p:cNvPr>
          <p:cNvSpPr txBox="1"/>
          <p:nvPr/>
        </p:nvSpPr>
        <p:spPr>
          <a:xfrm>
            <a:off x="304800" y="4125557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</a:t>
            </a:r>
            <a:r>
              <a:rPr lang="en-US" i="1" dirty="0"/>
              <a:t>should</a:t>
            </a:r>
            <a:r>
              <a:rPr lang="en-US" dirty="0"/>
              <a:t> go to lab, but I will never track attendance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C85A0-ED2E-C776-FF83-737372D47F5B}"/>
              </a:ext>
            </a:extLst>
          </p:cNvPr>
          <p:cNvSpPr txBox="1"/>
          <p:nvPr/>
        </p:nvSpPr>
        <p:spPr>
          <a:xfrm>
            <a:off x="304800" y="4745914"/>
            <a:ext cx="101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assignments will be posted a few days before Tuesdays and can be completed from home.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B1651-AA4A-2201-2836-2B565912E7C0}"/>
              </a:ext>
            </a:extLst>
          </p:cNvPr>
          <p:cNvSpPr txBox="1"/>
          <p:nvPr/>
        </p:nvSpPr>
        <p:spPr>
          <a:xfrm>
            <a:off x="422207" y="974520"/>
            <a:ext cx="61280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002- Tuesdays 8:00 - 9:50 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003- Tuesdays 10:00 - 11:50 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004- Tuesdays 12:00 - 2:00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005- Tuesdays 2:10 - 4:00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006- Tuesdays 4:10 - 6:00 PM</a:t>
            </a:r>
          </a:p>
        </p:txBody>
      </p:sp>
      <p:pic>
        <p:nvPicPr>
          <p:cNvPr id="4098" name="Picture 2" descr="Roberts Hall - Bozeman, Montana, US - Zaubee">
            <a:extLst>
              <a:ext uri="{FF2B5EF4-FFF2-40B4-BE49-F238E27FC236}">
                <a16:creationId xmlns:a16="http://schemas.microsoft.com/office/drawing/2014/main" id="{6EC8410D-D817-C4B9-2840-AE027D05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10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E614A9-7981-7179-63EE-C1A2D0B25045}"/>
                  </a:ext>
                </a:extLst>
              </p14:cNvPr>
              <p14:cNvContentPartPr/>
              <p14:nvPr/>
            </p14:nvContentPartPr>
            <p14:xfrm>
              <a:off x="8279164" y="2228026"/>
              <a:ext cx="790920" cy="338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E614A9-7981-7179-63EE-C1A2D0B250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0524" y="2219026"/>
                <a:ext cx="808560" cy="3560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6A65AA8-C0E4-155E-A90F-A4E104215EAA}"/>
              </a:ext>
            </a:extLst>
          </p:cNvPr>
          <p:cNvSpPr txBox="1"/>
          <p:nvPr/>
        </p:nvSpPr>
        <p:spPr>
          <a:xfrm>
            <a:off x="422207" y="260828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Locations: Roberts 111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6CF50-2708-16D1-A1D9-1FD75C1D5DF6}"/>
              </a:ext>
            </a:extLst>
          </p:cNvPr>
          <p:cNvSpPr txBox="1"/>
          <p:nvPr/>
        </p:nvSpPr>
        <p:spPr>
          <a:xfrm>
            <a:off x="304800" y="3505200"/>
            <a:ext cx="684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go to lab and get help from your TA and lab assistants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51B513-CB09-A87F-80FE-F62099F75740}"/>
              </a:ext>
            </a:extLst>
          </p:cNvPr>
          <p:cNvSpPr txBox="1"/>
          <p:nvPr/>
        </p:nvSpPr>
        <p:spPr>
          <a:xfrm>
            <a:off x="285832" y="5366271"/>
            <a:ext cx="1099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try to attend the lab section that you registered for, but if you need to attend another lab section for a legitimate reason, that is fine</a:t>
            </a:r>
          </a:p>
        </p:txBody>
      </p:sp>
    </p:spTree>
    <p:extLst>
      <p:ext uri="{BB962C8B-B14F-4D97-AF65-F5344CB8AC3E}">
        <p14:creationId xmlns:p14="http://schemas.microsoft.com/office/powerpoint/2010/main" val="2250621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27C9859-1E7F-1825-54F1-6C2CB192C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33600"/>
            <a:ext cx="7315200" cy="36552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EE04FF-C0C6-0A27-082D-885237F64E00}"/>
              </a:ext>
            </a:extLst>
          </p:cNvPr>
          <p:cNvSpPr txBox="1"/>
          <p:nvPr/>
        </p:nvSpPr>
        <p:spPr>
          <a:xfrm>
            <a:off x="76200" y="1822137"/>
            <a:ext cx="5865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https://www.cs.montana.edu/pearsall/classes/spring2023/132/main.html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FEA6D-23F0-D50A-D875-1F20DF7F33A7}"/>
              </a:ext>
            </a:extLst>
          </p:cNvPr>
          <p:cNvSpPr txBox="1"/>
          <p:nvPr/>
        </p:nvSpPr>
        <p:spPr>
          <a:xfrm>
            <a:off x="228600" y="1371600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visiting this website a lot… be sure to bookmark it!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C58F67-7EBE-DA21-E27D-5145D5617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438400"/>
            <a:ext cx="5157084" cy="2511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659E7-7C53-E96D-1664-3B97E56453E5}"/>
              </a:ext>
            </a:extLst>
          </p:cNvPr>
          <p:cNvSpPr txBox="1"/>
          <p:nvPr/>
        </p:nvSpPr>
        <p:spPr>
          <a:xfrm>
            <a:off x="7162800" y="1904045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also will need to join our </a:t>
            </a:r>
            <a:r>
              <a:rPr lang="en-US" b="1" dirty="0"/>
              <a:t>discord </a:t>
            </a:r>
            <a:r>
              <a:rPr lang="en-US" dirty="0"/>
              <a:t>server!</a:t>
            </a:r>
          </a:p>
        </p:txBody>
      </p:sp>
    </p:spTree>
    <p:extLst>
      <p:ext uri="{BB962C8B-B14F-4D97-AF65-F5344CB8AC3E}">
        <p14:creationId xmlns:p14="http://schemas.microsoft.com/office/powerpoint/2010/main" val="51800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Questionnaire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C1467-397B-B535-C023-80F89A81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173676"/>
            <a:ext cx="4536549" cy="464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4CA5C4-2986-955F-C064-F5B7438C2CD3}"/>
              </a:ext>
            </a:extLst>
          </p:cNvPr>
          <p:cNvSpPr txBox="1"/>
          <p:nvPr/>
        </p:nvSpPr>
        <p:spPr>
          <a:xfrm>
            <a:off x="762000" y="25908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take some time this week to fill out the course questionnaire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1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Prerequisites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81B13-C958-C17E-3AB1-AE588CAA2CED}"/>
              </a:ext>
            </a:extLst>
          </p:cNvPr>
          <p:cNvSpPr txBox="1"/>
          <p:nvPr/>
        </p:nvSpPr>
        <p:spPr>
          <a:xfrm>
            <a:off x="609600" y="1447800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CSCI 127- Joy and Beauty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M151Q- Precalculus*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8A73-463D-641A-00A8-FF875FE7B29C}"/>
              </a:ext>
            </a:extLst>
          </p:cNvPr>
          <p:cNvSpPr txBox="1"/>
          <p:nvPr/>
        </p:nvSpPr>
        <p:spPr>
          <a:xfrm>
            <a:off x="2671186" y="2209800"/>
            <a:ext cx="3267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*(you will be fine if you have not completed M151Q)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8178E-AC0E-85AC-20DB-969F5373B8FA}"/>
              </a:ext>
            </a:extLst>
          </p:cNvPr>
          <p:cNvSpPr txBox="1"/>
          <p:nvPr/>
        </p:nvSpPr>
        <p:spPr>
          <a:xfrm>
            <a:off x="762000" y="3276600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should feel comfortable with basic programming constructs: </a:t>
            </a:r>
          </a:p>
          <a:p>
            <a:r>
              <a:rPr lang="en-US" dirty="0"/>
              <a:t>(functions, variables, loops, if statements, lists,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6410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4433</TotalTime>
  <Words>1441</Words>
  <Application>Microsoft Office PowerPoint</Application>
  <PresentationFormat>Widescreen</PresentationFormat>
  <Paragraphs>221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Helvetica Neue</vt:lpstr>
      <vt:lpstr>Roboto</vt:lpstr>
      <vt:lpstr>Wingdings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132</dc:title>
  <dc:creator>Reese Pearsall</dc:creator>
  <cp:lastModifiedBy>Pearsall, Reese</cp:lastModifiedBy>
  <cp:revision>31</cp:revision>
  <dcterms:created xsi:type="dcterms:W3CDTF">2022-08-21T16:55:59Z</dcterms:created>
  <dcterms:modified xsi:type="dcterms:W3CDTF">2023-01-18T19:57:15Z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